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2"/>
  </p:notesMasterIdLst>
  <p:handoutMasterIdLst>
    <p:handoutMasterId r:id="rId23"/>
  </p:handoutMasterIdLst>
  <p:sldIdLst>
    <p:sldId id="266" r:id="rId2"/>
    <p:sldId id="267" r:id="rId3"/>
    <p:sldId id="268" r:id="rId4"/>
    <p:sldId id="269" r:id="rId5"/>
    <p:sldId id="270" r:id="rId6"/>
    <p:sldId id="271" r:id="rId7"/>
    <p:sldId id="273" r:id="rId8"/>
    <p:sldId id="256" r:id="rId9"/>
    <p:sldId id="265" r:id="rId10"/>
    <p:sldId id="257" r:id="rId11"/>
    <p:sldId id="258" r:id="rId12"/>
    <p:sldId id="264" r:id="rId13"/>
    <p:sldId id="261" r:id="rId14"/>
    <p:sldId id="262" r:id="rId15"/>
    <p:sldId id="263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00"/>
    <a:srgbClr val="CCFF33"/>
    <a:srgbClr val="66FF66"/>
    <a:srgbClr val="FF3300"/>
    <a:srgbClr val="FFFF00"/>
    <a:srgbClr val="E83504"/>
    <a:srgbClr val="CFB247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698" y="-4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3BA7B0A6-4EDD-44B0-815A-4A74575AB1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76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E9700061-8645-4DA5-8F38-324A2D4074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049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39B1091-13D0-4D58-AD9A-AB5FCE9AC1E6}" type="slidenum">
              <a:rPr kumimoji="0" lang="en-US" sz="1200"/>
              <a:pPr/>
              <a:t>14</a:t>
            </a:fld>
            <a:endParaRPr kumimoji="0" 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E48286B-3012-4467-91DE-06C3E39018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6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BF4B1D0-2204-4E36-83DD-AD593C9A4D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34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E288E52-EE9C-4E2F-9A4E-E72EE96A9A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75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8197075-D73F-46F4-B3D0-0421DC8AE5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45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3FFC6E8-A50D-4B3B-B5B4-8FD64B7745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3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B87BE42-127A-4B28-AFD0-D57EB031CA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23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49D82D8-308A-40A5-99A9-993A1BB85D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2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128BCDF-EDB7-42ED-89EB-20115F0F50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3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7FE3E5D-E02A-49B5-9708-A978B09137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117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78CEE1A-6C74-4E48-B4B9-71C8FA7DAA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EE8A44D-4171-4518-A061-D321E586EB4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11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loading_bar_animated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763" y="6459538"/>
            <a:ext cx="3810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0" y="1028700"/>
            <a:ext cx="9144000" cy="1588"/>
          </a:xfrm>
          <a:prstGeom prst="line">
            <a:avLst/>
          </a:prstGeom>
          <a:ln w="28575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538913"/>
            <a:ext cx="9144000" cy="1587"/>
          </a:xfrm>
          <a:prstGeom prst="line">
            <a:avLst/>
          </a:prstGeom>
          <a:ln w="28575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Action Button: Home 20">
            <a:hlinkClick r:id="" action="ppaction://hlinkshowjump?jump=firstslide" highlightClick="1"/>
          </p:cNvPr>
          <p:cNvSpPr/>
          <p:nvPr/>
        </p:nvSpPr>
        <p:spPr>
          <a:xfrm>
            <a:off x="8229600" y="304800"/>
            <a:ext cx="762000" cy="457200"/>
          </a:xfrm>
          <a:prstGeom prst="actionButtonHo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5" name="Picture 21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0825"/>
            <a:ext cx="5111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2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1450"/>
            <a:ext cx="52006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4.xml"/><Relationship Id="rId3" Type="http://schemas.openxmlformats.org/officeDocument/2006/relationships/slide" Target="slide9.xml"/><Relationship Id="rId7" Type="http://schemas.openxmlformats.org/officeDocument/2006/relationships/slide" Target="slide19.xml"/><Relationship Id="rId12" Type="http://schemas.openxmlformats.org/officeDocument/2006/relationships/slide" Target="slide1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8.xml"/><Relationship Id="rId11" Type="http://schemas.openxmlformats.org/officeDocument/2006/relationships/slide" Target="slide7.xml"/><Relationship Id="rId5" Type="http://schemas.openxmlformats.org/officeDocument/2006/relationships/slide" Target="slide17.xml"/><Relationship Id="rId15" Type="http://schemas.openxmlformats.org/officeDocument/2006/relationships/hyperlink" Target="file:///O:\Fonts.rar" TargetMode="External"/><Relationship Id="rId10" Type="http://schemas.openxmlformats.org/officeDocument/2006/relationships/slide" Target="slide3.xml"/><Relationship Id="rId4" Type="http://schemas.openxmlformats.org/officeDocument/2006/relationships/slide" Target="slide6.xml"/><Relationship Id="rId9" Type="http://schemas.openxmlformats.org/officeDocument/2006/relationships/slide" Target="slide5.xml"/><Relationship Id="rId1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audio" Target="../media/audio7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24.png"/><Relationship Id="rId3" Type="http://schemas.openxmlformats.org/officeDocument/2006/relationships/audio" Target="../media/audio8.wav"/><Relationship Id="rId7" Type="http://schemas.openxmlformats.org/officeDocument/2006/relationships/audio" Target="../media/audio11.wav"/><Relationship Id="rId12" Type="http://schemas.openxmlformats.org/officeDocument/2006/relationships/audio" Target="../media/audio1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11" Type="http://schemas.openxmlformats.org/officeDocument/2006/relationships/audio" Target="../media/audio14.wav"/><Relationship Id="rId5" Type="http://schemas.openxmlformats.org/officeDocument/2006/relationships/audio" Target="../media/audio9.wav"/><Relationship Id="rId10" Type="http://schemas.openxmlformats.org/officeDocument/2006/relationships/audio" Target="../media/audio13.wav"/><Relationship Id="rId4" Type="http://schemas.openxmlformats.org/officeDocument/2006/relationships/audio" Target="../media/audio4.wav"/><Relationship Id="rId9" Type="http://schemas.openxmlformats.org/officeDocument/2006/relationships/audio" Target="../media/audio12.wav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7750"/>
            <a:ext cx="6608763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le 11">
            <a:hlinkClick r:id="rId3" action="ppaction://hlinksldjump"/>
          </p:cNvPr>
          <p:cNvSpPr/>
          <p:nvPr/>
        </p:nvSpPr>
        <p:spPr>
          <a:xfrm>
            <a:off x="6618516" y="384399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মূল আলোচনা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Rounded Rectangle 7">
            <a:hlinkClick r:id="rId4" action="ppaction://hlinksldjump"/>
          </p:cNvPr>
          <p:cNvSpPr/>
          <p:nvPr/>
        </p:nvSpPr>
        <p:spPr>
          <a:xfrm>
            <a:off x="6618516" y="2997588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প্রথম কাজ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6618516" y="470682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দলীয় কাজ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6618516" y="512767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মূল্যায়ন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1" name="Rounded Rectangle 10">
            <a:hlinkClick r:id="rId7" action="ppaction://hlinksldjump"/>
          </p:cNvPr>
          <p:cNvSpPr/>
          <p:nvPr/>
        </p:nvSpPr>
        <p:spPr>
          <a:xfrm>
            <a:off x="6618516" y="5576668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বাড়ীর কাজ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3" name="Rounded Rectangle 12">
            <a:hlinkClick r:id="rId8" action="ppaction://hlinksldjump"/>
          </p:cNvPr>
          <p:cNvSpPr/>
          <p:nvPr/>
        </p:nvSpPr>
        <p:spPr>
          <a:xfrm>
            <a:off x="6618516" y="600808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ধন্যবাদ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4" name="Rounded Rectangle 13">
            <a:hlinkClick r:id="rId9" action="ppaction://hlinksldjump"/>
          </p:cNvPr>
          <p:cNvSpPr/>
          <p:nvPr/>
        </p:nvSpPr>
        <p:spPr>
          <a:xfrm>
            <a:off x="6618516" y="2562664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শিখনফল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191000" y="152400"/>
            <a:ext cx="2209800" cy="735048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সূচিপত্র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6" name="Rounded Rectangle 15">
            <a:hlinkClick r:id="rId10" action="ppaction://hlinksldjump"/>
          </p:cNvPr>
          <p:cNvSpPr/>
          <p:nvPr/>
        </p:nvSpPr>
        <p:spPr>
          <a:xfrm>
            <a:off x="6632584" y="169281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পরিচিতি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0" name="Rounded Rectangle 19">
            <a:hlinkClick r:id="rId11" action="ppaction://hlinksldjump"/>
          </p:cNvPr>
          <p:cNvSpPr/>
          <p:nvPr/>
        </p:nvSpPr>
        <p:spPr>
          <a:xfrm>
            <a:off x="6608308" y="341728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 ঘোষনা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1" name="Rounded Rectangle 20">
            <a:hlinkClick r:id="rId12" action="ppaction://hlinksldjump"/>
          </p:cNvPr>
          <p:cNvSpPr/>
          <p:nvPr/>
        </p:nvSpPr>
        <p:spPr>
          <a:xfrm>
            <a:off x="6615332" y="427775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একক কাজ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5" name="Rounded Rectangle 24">
            <a:hlinkClick r:id="rId13" action="ppaction://hlinksldjump"/>
          </p:cNvPr>
          <p:cNvSpPr/>
          <p:nvPr/>
        </p:nvSpPr>
        <p:spPr>
          <a:xfrm>
            <a:off x="6629400" y="212774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প্রেষণা দান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6" name="Rounded Rectangle 25">
            <a:hlinkClick r:id="rId14" action="ppaction://hlinksldjump"/>
          </p:cNvPr>
          <p:cNvSpPr/>
          <p:nvPr/>
        </p:nvSpPr>
        <p:spPr>
          <a:xfrm>
            <a:off x="6629400" y="124147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শুভেচ্ছা বিনিময়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7" name="TextBox 16">
            <a:hlinkClick r:id="rId15" action="ppaction://hlinkfile"/>
          </p:cNvPr>
          <p:cNvSpPr txBox="1"/>
          <p:nvPr/>
        </p:nvSpPr>
        <p:spPr>
          <a:xfrm>
            <a:off x="0" y="5854700"/>
            <a:ext cx="6172200" cy="708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5715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C00000"/>
                </a:solidFill>
              </a:rPr>
              <a:t> If Font Problem Please install this font :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SolaimanLipi</a:t>
            </a:r>
            <a:r>
              <a:rPr lang="en-US" sz="2000" b="1" dirty="0" smtClean="0">
                <a:solidFill>
                  <a:srgbClr val="C00000"/>
                </a:solidFill>
              </a:rPr>
              <a:t>,  </a:t>
            </a:r>
            <a:r>
              <a:rPr lang="en-US" sz="2000" b="1" dirty="0" err="1" smtClean="0">
                <a:solidFill>
                  <a:srgbClr val="C00000"/>
                </a:solidFill>
              </a:rPr>
              <a:t>NikoshBAN</a:t>
            </a:r>
            <a:r>
              <a:rPr lang="en-US" sz="2000" b="1" dirty="0" smtClean="0">
                <a:solidFill>
                  <a:srgbClr val="C00000"/>
                </a:solidFill>
              </a:rPr>
              <a:t>,  Times New Roman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11"/>
          <p:cNvSpPr>
            <a:spLocks noChangeArrowheads="1" noChangeShapeType="1" noTextEdit="1"/>
          </p:cNvSpPr>
          <p:nvPr/>
        </p:nvSpPr>
        <p:spPr bwMode="auto">
          <a:xfrm>
            <a:off x="3124200" y="261938"/>
            <a:ext cx="4419600" cy="709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s-IN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SolaimanLipi"/>
                <a:cs typeface="SolaimanLipi"/>
              </a:rPr>
              <a:t>সবাইকে শুভেচ্ছা </a:t>
            </a:r>
            <a:endParaRPr lang="en-US" sz="3600" kern="1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latin typeface="SolaimanLipi"/>
              <a:cs typeface="SolaimanLipi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87645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1073150" y="1339850"/>
            <a:ext cx="2438400" cy="488950"/>
          </a:xfrm>
          <a:prstGeom prst="roundRect">
            <a:avLst>
              <a:gd name="adj" fmla="val 500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defTabSz="1300163" eaLnBrk="1" hangingPunct="1"/>
            <a:endParaRPr lang="en-US" sz="2600">
              <a:latin typeface="Arial" charset="0"/>
              <a:cs typeface="Arial" charset="0"/>
            </a:endParaRPr>
          </a:p>
        </p:txBody>
      </p:sp>
      <p:sp>
        <p:nvSpPr>
          <p:cNvPr id="5" name="Content Placeholder 10"/>
          <p:cNvSpPr txBox="1">
            <a:spLocks/>
          </p:cNvSpPr>
          <p:nvPr/>
        </p:nvSpPr>
        <p:spPr>
          <a:xfrm>
            <a:off x="161925" y="1301750"/>
            <a:ext cx="4316413" cy="4995863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20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শিক্ষক পরিচিতি</a:t>
            </a:r>
            <a:endParaRPr lang="en-US" sz="3200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5676900" y="1339850"/>
            <a:ext cx="2438400" cy="488950"/>
          </a:xfrm>
          <a:prstGeom prst="roundRect">
            <a:avLst>
              <a:gd name="adj" fmla="val 500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342900" indent="-342900" defTabSz="1300163" eaLnBrk="1" hangingPunct="1"/>
            <a:endParaRPr lang="en-US" sz="2600">
              <a:latin typeface="Arial" charset="0"/>
              <a:cs typeface="Arial" charset="0"/>
            </a:endParaRPr>
          </a:p>
        </p:txBody>
      </p:sp>
      <p:sp>
        <p:nvSpPr>
          <p:cNvPr id="7" name="Content Placeholder 12"/>
          <p:cNvSpPr txBox="1">
            <a:spLocks/>
          </p:cNvSpPr>
          <p:nvPr/>
        </p:nvSpPr>
        <p:spPr>
          <a:xfrm>
            <a:off x="4657725" y="1304925"/>
            <a:ext cx="4318000" cy="4995863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/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2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 পরিচিতি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600" b="1" dirty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শ্রেণীঃ </a:t>
            </a:r>
            <a:r>
              <a:rPr lang="en-US" sz="3600" b="1" dirty="0" err="1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একাদশ</a:t>
            </a:r>
            <a:r>
              <a:rPr lang="en-US" sz="3600" b="1" dirty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3600" b="1" dirty="0" err="1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দ্বাদশ</a:t>
            </a:r>
            <a:endParaRPr lang="bn-BD" sz="3600" b="1" dirty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200" b="1" dirty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বিষয়ঃ </a:t>
            </a:r>
            <a:r>
              <a:rPr lang="en-US" sz="3200" b="1" dirty="0" err="1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তথ্য</a:t>
            </a:r>
            <a:r>
              <a:rPr lang="en-US" sz="3200" b="1" dirty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3200" b="1" dirty="0" err="1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যোগাযোগ</a:t>
            </a:r>
            <a:r>
              <a:rPr lang="en-US" sz="3200" b="1" dirty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b="1" dirty="0" err="1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প্রযুক্তি</a:t>
            </a:r>
            <a:endParaRPr lang="bn-BD" sz="3200" b="1" dirty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600" b="1" dirty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অধ্যায়ঃ</a:t>
            </a: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bn-BD" sz="2000" b="1" dirty="0">
              <a:ln/>
              <a:solidFill>
                <a:srgbClr val="FF0000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bn-BD" sz="3200" b="1" dirty="0">
              <a:ln/>
              <a:solidFill>
                <a:srgbClr val="FF0000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b="1" dirty="0" err="1">
                <a:ln/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এম</a:t>
            </a:r>
            <a:r>
              <a:rPr lang="en-US" sz="4800" b="1" dirty="0">
                <a:ln/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b="1" dirty="0" err="1">
                <a:ln/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এস</a:t>
            </a:r>
            <a:r>
              <a:rPr lang="en-US" sz="4800" b="1" dirty="0">
                <a:ln/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b="1" dirty="0" err="1">
                <a:ln/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এক্সেল</a:t>
            </a:r>
            <a:endParaRPr lang="bn-BD" sz="4800" b="1" dirty="0">
              <a:ln/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200" b="1" dirty="0">
                <a:ln/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(</a:t>
            </a:r>
            <a:r>
              <a:rPr lang="en-US" sz="3200" b="1" dirty="0" err="1">
                <a:ln/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বৈশিষ্ট্য</a:t>
            </a:r>
            <a:r>
              <a:rPr lang="en-US" sz="3200" b="1" dirty="0">
                <a:ln/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3200" b="1" dirty="0" err="1">
                <a:ln/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পরিচিতি</a:t>
            </a:r>
            <a:r>
              <a:rPr lang="en-US" sz="3200" b="1" dirty="0">
                <a:ln/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3200" b="1" dirty="0">
                <a:ln/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)</a:t>
            </a:r>
            <a:endParaRPr lang="en-US" sz="3200" b="1" dirty="0">
              <a:ln/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Title 7"/>
          <p:cNvSpPr txBox="1">
            <a:spLocks/>
          </p:cNvSpPr>
          <p:nvPr/>
        </p:nvSpPr>
        <p:spPr>
          <a:xfrm>
            <a:off x="4648200" y="228600"/>
            <a:ext cx="2927350" cy="592138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n-BD" sz="5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+mj-ea"/>
                <a:cs typeface="SolaimanLipi" pitchFamily="65" charset="0"/>
              </a:rPr>
              <a:t>পরিচিতি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+mj-ea"/>
              <a:cs typeface="SolaimanLipi" pitchFamily="65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3810000"/>
            <a:ext cx="3505200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bn-BD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মোঃ মঞ্জুর-ই-এলাহী</a:t>
            </a:r>
          </a:p>
          <a:p>
            <a:pPr algn="r">
              <a:defRPr/>
            </a:pPr>
            <a:r>
              <a:rPr lang="en-US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সহকারী</a:t>
            </a: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অধ্যাপক</a:t>
            </a:r>
            <a:r>
              <a:rPr lang="bn-B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-</a:t>
            </a:r>
            <a:r>
              <a:rPr lang="en-US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আই.সি.টি</a:t>
            </a:r>
            <a:endParaRPr lang="bn-BD" sz="2000" dirty="0"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algn="r">
              <a:defRPr/>
            </a:pPr>
            <a:r>
              <a:rPr lang="bn-B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নওয়াবেঁকী মহাবিদ্যালয়</a:t>
            </a:r>
          </a:p>
          <a:p>
            <a:pPr algn="r">
              <a:defRPr/>
            </a:pP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E-mail: m_elahee@yahoo.com</a:t>
            </a:r>
            <a:endParaRPr lang="bn-BD" sz="16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r">
              <a:defRPr/>
            </a:pP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melahee73@gmail.com</a:t>
            </a:r>
          </a:p>
          <a:p>
            <a:pPr algn="r">
              <a:defRPr/>
            </a:pP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Mob   : 01711909061,  01827591416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865080" y="3882688"/>
            <a:ext cx="3733800" cy="99542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4000" b="1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পাঠের বিষয়বস্তু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80553"/>
            <a:ext cx="1447800" cy="1728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animBg="1"/>
      <p:bldP spid="7" grpId="0" build="p" animBg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95800" y="228600"/>
            <a:ext cx="4191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bn-BD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প্রেষণা দান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843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1925638"/>
            <a:ext cx="4464050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90625" y="2024063"/>
            <a:ext cx="7162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bn-BD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এই পাঠ শেষে শিক্ষার্থীরা-</a:t>
            </a:r>
            <a:endParaRPr 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0" y="3124200"/>
            <a:ext cx="9296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anose="05020102010507070707" pitchFamily="18" charset="2"/>
              <a:buChar char=""/>
              <a:defRPr/>
            </a:pP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এম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এস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এক্সেল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কী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তা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বলতে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পারবে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6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anose="05020102010507070707" pitchFamily="18" charset="2"/>
              <a:buChar char=""/>
              <a:defRPr/>
            </a:pP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এম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এস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এক্সেল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এর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বৈশিষ্ট্য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বলতে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পারবে</a:t>
            </a:r>
            <a:r>
              <a:rPr lang="en-US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anose="05020102010507070707" pitchFamily="18" charset="2"/>
              <a:buChar char=""/>
              <a:defRPr/>
            </a:pPr>
            <a:r>
              <a:rPr lang="en-US" sz="3600" b="1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এম</a:t>
            </a:r>
            <a:r>
              <a:rPr lang="en-US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এস</a:t>
            </a:r>
            <a:r>
              <a:rPr lang="en-US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এক্সেল</a:t>
            </a:r>
            <a:r>
              <a:rPr lang="en-US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চালু</a:t>
            </a:r>
            <a:r>
              <a:rPr lang="en-US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600" b="1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বিভিন্ন</a:t>
            </a:r>
            <a:r>
              <a:rPr lang="en-US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অংশের</a:t>
            </a:r>
            <a:r>
              <a:rPr lang="en-US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সাথে</a:t>
            </a:r>
            <a:r>
              <a:rPr lang="en-US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পরিচিত</a:t>
            </a:r>
            <a:r>
              <a:rPr lang="en-US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হতে</a:t>
            </a:r>
            <a:r>
              <a:rPr lang="en-US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পারবে</a:t>
            </a:r>
            <a:r>
              <a:rPr lang="en-US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600" b="1" spc="-15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419600" y="42863"/>
            <a:ext cx="3733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bn-BD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শিখনফল 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0" y="228600"/>
            <a:ext cx="4495800" cy="6858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n-BD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itchFamily="65" charset="0"/>
                <a:ea typeface="+mj-ea"/>
                <a:cs typeface="SolaimanLipi" pitchFamily="65" charset="0"/>
              </a:rPr>
              <a:t>ছবি গুলি দেখ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olaimanLipi" pitchFamily="65" charset="0"/>
              <a:ea typeface="+mj-ea"/>
              <a:cs typeface="SolaimanLipi" pitchFamily="65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219200"/>
            <a:ext cx="3948112" cy="393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276600"/>
            <a:ext cx="4449762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7763"/>
            <a:ext cx="66294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5722938"/>
            <a:ext cx="92964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n-BD" sz="4800" b="1" dirty="0"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আমাদের আজকের আলোচনা</a:t>
            </a:r>
            <a:r>
              <a:rPr lang="en-US" sz="4800" b="1" dirty="0"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এম</a:t>
            </a:r>
            <a:r>
              <a:rPr lang="en-US" sz="48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এস</a:t>
            </a:r>
            <a:r>
              <a:rPr lang="en-US" sz="48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b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এক্সেল</a:t>
            </a:r>
            <a:endParaRPr lang="en-US" sz="48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-38100"/>
            <a:ext cx="29337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6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</a:t>
            </a:r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ঘোষনা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1676400"/>
            <a:ext cx="10593388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4175" y="-30163"/>
            <a:ext cx="9528175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37"/>
          <a:stretch>
            <a:fillRect/>
          </a:stretch>
        </p:blipFill>
        <p:spPr bwMode="auto">
          <a:xfrm>
            <a:off x="36513" y="4876800"/>
            <a:ext cx="9017000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86"/>
          <a:stretch>
            <a:fillRect/>
          </a:stretch>
        </p:blipFill>
        <p:spPr bwMode="auto">
          <a:xfrm>
            <a:off x="76200" y="1066800"/>
            <a:ext cx="9017000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6" b="31302"/>
          <a:stretch>
            <a:fillRect/>
          </a:stretch>
        </p:blipFill>
        <p:spPr bwMode="auto">
          <a:xfrm>
            <a:off x="36513" y="3538538"/>
            <a:ext cx="9017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4175" y="-30163"/>
            <a:ext cx="9528175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80"/>
          <a:stretch>
            <a:fillRect/>
          </a:stretch>
        </p:blipFill>
        <p:spPr bwMode="auto">
          <a:xfrm>
            <a:off x="0" y="4800600"/>
            <a:ext cx="895508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203"/>
          <a:stretch>
            <a:fillRect/>
          </a:stretch>
        </p:blipFill>
        <p:spPr bwMode="auto">
          <a:xfrm>
            <a:off x="36513" y="1066800"/>
            <a:ext cx="895508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01" b="33717"/>
          <a:stretch>
            <a:fillRect/>
          </a:stretch>
        </p:blipFill>
        <p:spPr bwMode="auto">
          <a:xfrm>
            <a:off x="0" y="3086100"/>
            <a:ext cx="895508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4613"/>
            <a:ext cx="79248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930"/>
          <a:stretch>
            <a:fillRect/>
          </a:stretch>
        </p:blipFill>
        <p:spPr bwMode="auto">
          <a:xfrm>
            <a:off x="0" y="1066800"/>
            <a:ext cx="92487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1" b="77200"/>
          <a:stretch>
            <a:fillRect/>
          </a:stretch>
        </p:blipFill>
        <p:spPr bwMode="auto">
          <a:xfrm>
            <a:off x="0" y="1741488"/>
            <a:ext cx="92487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8" b="66583"/>
          <a:stretch>
            <a:fillRect/>
          </a:stretch>
        </p:blipFill>
        <p:spPr bwMode="auto">
          <a:xfrm>
            <a:off x="0" y="2352675"/>
            <a:ext cx="92487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98" b="56915"/>
          <a:stretch>
            <a:fillRect/>
          </a:stretch>
        </p:blipFill>
        <p:spPr bwMode="auto">
          <a:xfrm>
            <a:off x="0" y="2987675"/>
            <a:ext cx="92487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39" b="45570"/>
          <a:stretch>
            <a:fillRect/>
          </a:stretch>
        </p:blipFill>
        <p:spPr bwMode="auto">
          <a:xfrm>
            <a:off x="0" y="3632200"/>
            <a:ext cx="92487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42" b="34869"/>
          <a:stretch>
            <a:fillRect/>
          </a:stretch>
        </p:blipFill>
        <p:spPr bwMode="auto">
          <a:xfrm>
            <a:off x="0" y="4278313"/>
            <a:ext cx="92487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53" b="25258"/>
          <a:stretch>
            <a:fillRect/>
          </a:stretch>
        </p:blipFill>
        <p:spPr bwMode="auto">
          <a:xfrm>
            <a:off x="-28575" y="4857750"/>
            <a:ext cx="92487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5" b="5449"/>
          <a:stretch>
            <a:fillRect/>
          </a:stretch>
        </p:blipFill>
        <p:spPr bwMode="auto">
          <a:xfrm>
            <a:off x="-20638" y="5502275"/>
            <a:ext cx="924877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-109538"/>
            <a:ext cx="7772400" cy="134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990600"/>
            <a:ext cx="908367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78"/>
          <a:stretch>
            <a:fillRect/>
          </a:stretch>
        </p:blipFill>
        <p:spPr bwMode="auto">
          <a:xfrm>
            <a:off x="263525" y="2111375"/>
            <a:ext cx="9328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5334000"/>
            <a:ext cx="940593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99" b="9624"/>
          <a:stretch>
            <a:fillRect/>
          </a:stretch>
        </p:blipFill>
        <p:spPr bwMode="auto">
          <a:xfrm>
            <a:off x="255588" y="4191000"/>
            <a:ext cx="93281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0" b="44427"/>
          <a:stretch>
            <a:fillRect/>
          </a:stretch>
        </p:blipFill>
        <p:spPr bwMode="auto">
          <a:xfrm>
            <a:off x="263525" y="2971800"/>
            <a:ext cx="93281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6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41400"/>
            <a:ext cx="7696200" cy="5207000"/>
          </a:xfrm>
          <a:prstGeom prst="rect">
            <a:avLst/>
          </a:prstGeom>
          <a:solidFill>
            <a:srgbClr val="CCFF33"/>
          </a:solidFill>
          <a:ln w="3175">
            <a:solidFill>
              <a:srgbClr val="CCFF33"/>
            </a:solidFill>
            <a:miter lim="800000"/>
            <a:headEnd/>
            <a:tailEnd/>
          </a:ln>
        </p:spPr>
      </p:pic>
      <p:sp>
        <p:nvSpPr>
          <p:cNvPr id="9247" name="AutoShape 31"/>
          <p:cNvSpPr>
            <a:spLocks noChangeArrowheads="1"/>
          </p:cNvSpPr>
          <p:nvPr/>
        </p:nvSpPr>
        <p:spPr bwMode="auto">
          <a:xfrm>
            <a:off x="914400" y="533400"/>
            <a:ext cx="1125538" cy="338138"/>
          </a:xfrm>
          <a:prstGeom prst="wedgeRoundRectCallout">
            <a:avLst>
              <a:gd name="adj1" fmla="val 100741"/>
              <a:gd name="adj2" fmla="val 130000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olaimanLipi" pitchFamily="65" charset="0"/>
                <a:cs typeface="SolaimanLipi" pitchFamily="65" charset="0"/>
              </a:rPr>
              <a:t>টাইটেল বার</a:t>
            </a:r>
            <a:endParaRPr kumimoji="0" lang="en-US" sz="3600" b="1">
              <a:solidFill>
                <a:schemeClr val="bg2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9248" name="AutoShape 32"/>
          <p:cNvSpPr>
            <a:spLocks noChangeArrowheads="1"/>
          </p:cNvSpPr>
          <p:nvPr/>
        </p:nvSpPr>
        <p:spPr bwMode="auto">
          <a:xfrm>
            <a:off x="2149475" y="533400"/>
            <a:ext cx="1127125" cy="338138"/>
          </a:xfrm>
          <a:prstGeom prst="wedgeRoundRectCallout">
            <a:avLst>
              <a:gd name="adj1" fmla="val 25741"/>
              <a:gd name="adj2" fmla="val 192500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মেনুবার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49" name="AutoShape 33"/>
          <p:cNvSpPr>
            <a:spLocks noChangeArrowheads="1"/>
          </p:cNvSpPr>
          <p:nvPr/>
        </p:nvSpPr>
        <p:spPr bwMode="auto">
          <a:xfrm>
            <a:off x="3354388" y="533400"/>
            <a:ext cx="1501775" cy="338138"/>
          </a:xfrm>
          <a:prstGeom prst="wedgeRoundRectCallout">
            <a:avLst>
              <a:gd name="adj1" fmla="val -52569"/>
              <a:gd name="adj2" fmla="val 250833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ষ্টান্ডার্ড টুলবার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50" name="AutoShape 34"/>
          <p:cNvSpPr>
            <a:spLocks noChangeArrowheads="1"/>
          </p:cNvSpPr>
          <p:nvPr/>
        </p:nvSpPr>
        <p:spPr bwMode="auto">
          <a:xfrm>
            <a:off x="4949825" y="533400"/>
            <a:ext cx="1501775" cy="338138"/>
          </a:xfrm>
          <a:prstGeom prst="wedgeRoundRectCallout">
            <a:avLst>
              <a:gd name="adj1" fmla="val -96319"/>
              <a:gd name="adj2" fmla="val 317500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ফর্মেটিং টুলবার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51" name="AutoShape 35"/>
          <p:cNvSpPr>
            <a:spLocks noChangeArrowheads="1"/>
          </p:cNvSpPr>
          <p:nvPr/>
        </p:nvSpPr>
        <p:spPr bwMode="auto">
          <a:xfrm>
            <a:off x="4481513" y="2903538"/>
            <a:ext cx="2252662" cy="1016000"/>
          </a:xfrm>
          <a:prstGeom prst="cloudCallout">
            <a:avLst>
              <a:gd name="adj1" fmla="val -49630"/>
              <a:gd name="adj2" fmla="val 88056"/>
            </a:avLst>
          </a:prstGeom>
          <a:solidFill>
            <a:srgbClr val="003300"/>
          </a:solidFill>
          <a:ln w="9525">
            <a:solidFill>
              <a:srgbClr val="CCFF33"/>
            </a:solidFill>
            <a:round/>
            <a:headEnd/>
            <a:tailEnd/>
          </a:ln>
        </p:spPr>
        <p:txBody>
          <a:bodyPr/>
          <a:lstStyle/>
          <a:p>
            <a:pPr marL="342900" indent="-342900" algn="ctr" eaLnBrk="1" hangingPunct="1"/>
            <a:r>
              <a:rPr kumimoji="0" lang="en-US" b="1">
                <a:solidFill>
                  <a:schemeClr val="bg2"/>
                </a:solidFill>
                <a:latin typeface="SutonnyMJ" pitchFamily="2" charset="0"/>
              </a:rPr>
              <a:t>ওয়ার্কশীট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52" name="AutoShape 36"/>
          <p:cNvSpPr>
            <a:spLocks noChangeArrowheads="1"/>
          </p:cNvSpPr>
          <p:nvPr/>
        </p:nvSpPr>
        <p:spPr bwMode="auto">
          <a:xfrm>
            <a:off x="6545263" y="533400"/>
            <a:ext cx="1878012" cy="338138"/>
          </a:xfrm>
          <a:prstGeom prst="wedgeRoundRectCallout">
            <a:avLst>
              <a:gd name="adj1" fmla="val 55444"/>
              <a:gd name="adj2" fmla="val 571667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ভার্টিক্যাল স্ক্রলবার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53" name="AutoShape 37"/>
          <p:cNvSpPr>
            <a:spLocks noChangeArrowheads="1"/>
          </p:cNvSpPr>
          <p:nvPr/>
        </p:nvSpPr>
        <p:spPr bwMode="auto">
          <a:xfrm>
            <a:off x="2039938" y="2565400"/>
            <a:ext cx="1127125" cy="338138"/>
          </a:xfrm>
          <a:prstGeom prst="wedgeRoundRectCallout">
            <a:avLst>
              <a:gd name="adj1" fmla="val -97870"/>
              <a:gd name="adj2" fmla="val -165833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কলাম </a:t>
            </a:r>
            <a:r>
              <a:rPr kumimoji="0" lang="en-US" sz="1800" b="1">
                <a:solidFill>
                  <a:schemeClr val="bg2"/>
                </a:solidFill>
              </a:rPr>
              <a:t>A</a:t>
            </a:r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 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54" name="AutoShape 38"/>
          <p:cNvSpPr>
            <a:spLocks noChangeArrowheads="1"/>
          </p:cNvSpPr>
          <p:nvPr/>
        </p:nvSpPr>
        <p:spPr bwMode="auto">
          <a:xfrm>
            <a:off x="3354388" y="2565400"/>
            <a:ext cx="1127125" cy="338138"/>
          </a:xfrm>
          <a:prstGeom prst="wedgeRoundRectCallout">
            <a:avLst>
              <a:gd name="adj1" fmla="val -157593"/>
              <a:gd name="adj2" fmla="val -174167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কলাম </a:t>
            </a:r>
            <a:r>
              <a:rPr kumimoji="0" lang="en-US" sz="1800" b="1">
                <a:solidFill>
                  <a:schemeClr val="bg2"/>
                </a:solidFill>
              </a:rPr>
              <a:t>B</a:t>
            </a:r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 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55" name="AutoShape 39"/>
          <p:cNvSpPr>
            <a:spLocks noChangeArrowheads="1"/>
          </p:cNvSpPr>
          <p:nvPr/>
        </p:nvSpPr>
        <p:spPr bwMode="auto">
          <a:xfrm>
            <a:off x="2039938" y="3243263"/>
            <a:ext cx="1127125" cy="338137"/>
          </a:xfrm>
          <a:prstGeom prst="wedgeRoundRectCallout">
            <a:avLst>
              <a:gd name="adj1" fmla="val -138148"/>
              <a:gd name="adj2" fmla="val -328333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রো নং</a:t>
            </a:r>
            <a:r>
              <a:rPr kumimoji="0" lang="en-US" sz="1800" b="1">
                <a:solidFill>
                  <a:schemeClr val="bg2"/>
                </a:solidFill>
              </a:rPr>
              <a:t>1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56" name="AutoShape 40"/>
          <p:cNvSpPr>
            <a:spLocks noChangeArrowheads="1"/>
          </p:cNvSpPr>
          <p:nvPr/>
        </p:nvSpPr>
        <p:spPr bwMode="auto">
          <a:xfrm>
            <a:off x="2039938" y="3751263"/>
            <a:ext cx="1127125" cy="338137"/>
          </a:xfrm>
          <a:prstGeom prst="wedgeRoundRectCallout">
            <a:avLst>
              <a:gd name="adj1" fmla="val -136759"/>
              <a:gd name="adj2" fmla="val -265833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রো নং </a:t>
            </a:r>
            <a:r>
              <a:rPr kumimoji="0" lang="en-US" sz="1800" b="1">
                <a:solidFill>
                  <a:schemeClr val="bg2"/>
                </a:solidFill>
              </a:rPr>
              <a:t>6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57" name="AutoShape 41"/>
          <p:cNvSpPr>
            <a:spLocks noChangeArrowheads="1"/>
          </p:cNvSpPr>
          <p:nvPr/>
        </p:nvSpPr>
        <p:spPr bwMode="auto">
          <a:xfrm>
            <a:off x="3354388" y="4935538"/>
            <a:ext cx="1127125" cy="339725"/>
          </a:xfrm>
          <a:prstGeom prst="wedgeRoundRectCallout">
            <a:avLst>
              <a:gd name="adj1" fmla="val -135370"/>
              <a:gd name="adj2" fmla="val 196667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শীট ট্যাব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58" name="AutoShape 42"/>
          <p:cNvSpPr>
            <a:spLocks noChangeArrowheads="1"/>
          </p:cNvSpPr>
          <p:nvPr/>
        </p:nvSpPr>
        <p:spPr bwMode="auto">
          <a:xfrm>
            <a:off x="4668838" y="4935538"/>
            <a:ext cx="1125537" cy="339725"/>
          </a:xfrm>
          <a:prstGeom prst="wedgeRoundRectCallout">
            <a:avLst>
              <a:gd name="adj1" fmla="val -113148"/>
              <a:gd name="adj2" fmla="val 242500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ড্রইং টুলবার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59" name="AutoShape 43"/>
          <p:cNvSpPr>
            <a:spLocks noChangeArrowheads="1"/>
          </p:cNvSpPr>
          <p:nvPr/>
        </p:nvSpPr>
        <p:spPr bwMode="auto">
          <a:xfrm>
            <a:off x="5983288" y="4935538"/>
            <a:ext cx="1876425" cy="339725"/>
          </a:xfrm>
          <a:prstGeom prst="wedgeRoundRectCallout">
            <a:avLst>
              <a:gd name="adj1" fmla="val -16222"/>
              <a:gd name="adj2" fmla="val 196667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হরিজেন্টাল স্ক্রলবার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60" name="AutoShape 44"/>
          <p:cNvSpPr>
            <a:spLocks noChangeArrowheads="1"/>
          </p:cNvSpPr>
          <p:nvPr/>
        </p:nvSpPr>
        <p:spPr bwMode="auto">
          <a:xfrm>
            <a:off x="1665288" y="4935538"/>
            <a:ext cx="1501775" cy="339725"/>
          </a:xfrm>
          <a:prstGeom prst="wedgeRoundRectCallout">
            <a:avLst>
              <a:gd name="adj1" fmla="val -49444"/>
              <a:gd name="adj2" fmla="val 300833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স্ট্যাটাস বার</a:t>
            </a:r>
            <a:endParaRPr kumimoji="0" lang="en-US" sz="3600" b="1">
              <a:solidFill>
                <a:schemeClr val="bg2"/>
              </a:solidFill>
            </a:endParaRPr>
          </a:p>
        </p:txBody>
      </p:sp>
      <p:sp>
        <p:nvSpPr>
          <p:cNvPr id="9261" name="AutoShape 45"/>
          <p:cNvSpPr>
            <a:spLocks noChangeArrowheads="1"/>
          </p:cNvSpPr>
          <p:nvPr/>
        </p:nvSpPr>
        <p:spPr bwMode="auto">
          <a:xfrm>
            <a:off x="3354388" y="3581400"/>
            <a:ext cx="1314450" cy="338138"/>
          </a:xfrm>
          <a:prstGeom prst="wedgeRoundRectCallout">
            <a:avLst>
              <a:gd name="adj1" fmla="val -196745"/>
              <a:gd name="adj2" fmla="val -421667"/>
              <a:gd name="adj3" fmla="val 16667"/>
            </a:avLst>
          </a:prstGeom>
          <a:solidFill>
            <a:srgbClr val="003300"/>
          </a:solidFill>
          <a:ln w="9525">
            <a:solidFill>
              <a:srgbClr val="CCFF33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342900" indent="-342900" algn="ctr" eaLnBrk="1" hangingPunct="1"/>
            <a:r>
              <a:rPr kumimoji="0" lang="en-US" sz="1800" b="1">
                <a:solidFill>
                  <a:schemeClr val="bg2"/>
                </a:solidFill>
                <a:latin typeface="SutonnyMJ" pitchFamily="2" charset="0"/>
              </a:rPr>
              <a:t>সেল পয়েন্টার</a:t>
            </a:r>
            <a:endParaRPr kumimoji="0" lang="en-US" sz="3600" b="1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7" grpId="0" animBg="1" autoUpdateAnimBg="0"/>
      <p:bldP spid="9248" grpId="0" animBg="1" autoUpdateAnimBg="0"/>
      <p:bldP spid="9249" grpId="0" animBg="1" autoUpdateAnimBg="0"/>
      <p:bldP spid="9250" grpId="0" animBg="1" autoUpdateAnimBg="0"/>
      <p:bldP spid="9251" grpId="0" animBg="1" autoUpdateAnimBg="0"/>
      <p:bldP spid="9252" grpId="0" animBg="1" autoUpdateAnimBg="0"/>
      <p:bldP spid="9253" grpId="0" animBg="1" autoUpdateAnimBg="0"/>
      <p:bldP spid="9254" grpId="0" animBg="1" autoUpdateAnimBg="0"/>
      <p:bldP spid="9255" grpId="0" animBg="1" autoUpdateAnimBg="0"/>
      <p:bldP spid="9256" grpId="0" animBg="1" autoUpdateAnimBg="0"/>
      <p:bldP spid="9257" grpId="0" animBg="1" autoUpdateAnimBg="0"/>
      <p:bldP spid="9258" grpId="0" animBg="1" autoUpdateAnimBg="0"/>
      <p:bldP spid="9259" grpId="0" animBg="1" autoUpdateAnimBg="0"/>
      <p:bldP spid="9260" grpId="0" animBg="1" autoUpdateAnimBg="0"/>
      <p:bldP spid="9261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7" r="75342" b="32967"/>
          <a:stretch>
            <a:fillRect/>
          </a:stretch>
        </p:blipFill>
        <p:spPr bwMode="auto">
          <a:xfrm>
            <a:off x="3306763" y="1187450"/>
            <a:ext cx="1646237" cy="5303838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2057400" y="152400"/>
            <a:ext cx="4038600" cy="669925"/>
          </a:xfrm>
          <a:prstGeom prst="wedgeRectCallout">
            <a:avLst>
              <a:gd name="adj1" fmla="val -10731"/>
              <a:gd name="adj2" fmla="val 123694"/>
            </a:avLst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4000" b="1">
                <a:solidFill>
                  <a:schemeClr val="bg1"/>
                </a:solidFill>
                <a:latin typeface="SulekhaT" pitchFamily="2" charset="0"/>
              </a:rPr>
              <a:t>dvBj †gbyi weeiY</a:t>
            </a: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609600" y="1187450"/>
            <a:ext cx="2332038" cy="549275"/>
          </a:xfrm>
          <a:prstGeom prst="wedgeRectCallout">
            <a:avLst>
              <a:gd name="adj1" fmla="val 76889"/>
              <a:gd name="adj2" fmla="val 27167"/>
            </a:avLst>
          </a:prstGeom>
          <a:solidFill>
            <a:srgbClr val="66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200" b="1">
                <a:latin typeface="SulekhaT" pitchFamily="2" charset="0"/>
              </a:rPr>
              <a:t>bZzb dvBj ˆZixi Rb¨</a:t>
            </a: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609600" y="1833563"/>
            <a:ext cx="2362200" cy="604837"/>
          </a:xfrm>
          <a:prstGeom prst="wedgeRectCallout">
            <a:avLst>
              <a:gd name="adj1" fmla="val 77352"/>
              <a:gd name="adj2" fmla="val -36352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msi¶YK…Z dvBj ‡Lvjvi Rb¨</a:t>
            </a: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609600" y="2590800"/>
            <a:ext cx="2362200" cy="609600"/>
          </a:xfrm>
          <a:prstGeom prst="wedgeRectCallout">
            <a:avLst>
              <a:gd name="adj1" fmla="val 82727"/>
              <a:gd name="adj2" fmla="val -107292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 c`©vq Dcw¯’Z dvBj e‡›`i Rb¨</a:t>
            </a: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5181600" y="1066800"/>
            <a:ext cx="2743200" cy="609600"/>
          </a:xfrm>
          <a:prstGeom prst="wedgeRectCallout">
            <a:avLst>
              <a:gd name="adj1" fmla="val -99074"/>
              <a:gd name="adj2" fmla="val 181773"/>
            </a:avLst>
          </a:prstGeom>
          <a:solidFill>
            <a:srgbClr val="FF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  WKz‡g›U‡K cÖ_gevi msi¶‡Yi Rb¨</a:t>
            </a: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5181600" y="1828800"/>
            <a:ext cx="2743200" cy="690563"/>
          </a:xfrm>
          <a:prstGeom prst="wedgeRectCallout">
            <a:avLst>
              <a:gd name="adj1" fmla="val -95718"/>
              <a:gd name="adj2" fmla="val 98736"/>
            </a:avLst>
          </a:prstGeom>
          <a:solidFill>
            <a:srgbClr val="FFCC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 WKz‡g›U‡K Ab¨ bv‡gev Ab¨ </a:t>
            </a:r>
            <a:r>
              <a:rPr lang="en-US" sz="2000" b="1"/>
              <a:t>Drive</a:t>
            </a:r>
            <a:r>
              <a:rPr lang="en-US" sz="2000" b="1">
                <a:latin typeface="SulekhaT" pitchFamily="2" charset="0"/>
              </a:rPr>
              <a:t>-G msi¶‡Yi Rb¨</a:t>
            </a:r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5181600" y="2679700"/>
            <a:ext cx="2743200" cy="596900"/>
          </a:xfrm>
          <a:prstGeom prst="wedgeRectCallout">
            <a:avLst>
              <a:gd name="adj1" fmla="val -73440"/>
              <a:gd name="adj2" fmla="val 25532"/>
            </a:avLst>
          </a:prstGeom>
          <a:solidFill>
            <a:srgbClr val="FF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 †m‡j±K…Z WvUv‡K msi¶‡Yi Rb¨</a:t>
            </a:r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5181600" y="3387725"/>
            <a:ext cx="2743200" cy="650875"/>
          </a:xfrm>
          <a:prstGeom prst="wedgeRectCallout">
            <a:avLst>
              <a:gd name="adj1" fmla="val -82352"/>
              <a:gd name="adj2" fmla="val -26097"/>
            </a:avLst>
          </a:prstGeom>
          <a:solidFill>
            <a:srgbClr val="66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 KvM‡Ri cvZvq WKz‡g›U‡K cwigvc </a:t>
            </a:r>
          </a:p>
        </p:txBody>
      </p:sp>
      <p:sp>
        <p:nvSpPr>
          <p:cNvPr id="2060" name="AutoShape 12"/>
          <p:cNvSpPr>
            <a:spLocks noChangeArrowheads="1"/>
          </p:cNvSpPr>
          <p:nvPr/>
        </p:nvSpPr>
        <p:spPr bwMode="auto">
          <a:xfrm>
            <a:off x="609600" y="3276600"/>
            <a:ext cx="2362200" cy="654050"/>
          </a:xfrm>
          <a:prstGeom prst="wedgeRectCallout">
            <a:avLst>
              <a:gd name="adj1" fmla="val 80241"/>
              <a:gd name="adj2" fmla="val 23542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 †m‡j±K…Z WvUv‡K wcÖ›U wba©viY</a:t>
            </a:r>
          </a:p>
        </p:txBody>
      </p:sp>
      <p:sp>
        <p:nvSpPr>
          <p:cNvPr id="2061" name="AutoShape 13"/>
          <p:cNvSpPr>
            <a:spLocks noChangeArrowheads="1"/>
          </p:cNvSpPr>
          <p:nvPr/>
        </p:nvSpPr>
        <p:spPr bwMode="auto">
          <a:xfrm>
            <a:off x="5181600" y="4114800"/>
            <a:ext cx="2743200" cy="609600"/>
          </a:xfrm>
          <a:prstGeom prst="wedgeRectCallout">
            <a:avLst>
              <a:gd name="adj1" fmla="val -80440"/>
              <a:gd name="adj2" fmla="val -59898"/>
            </a:avLst>
          </a:prstGeom>
          <a:solidFill>
            <a:srgbClr val="FFCC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 KvM‡R WvUvi Ae¯’vb †`Lvi Rb¨ </a:t>
            </a:r>
          </a:p>
        </p:txBody>
      </p:sp>
      <p:sp>
        <p:nvSpPr>
          <p:cNvPr id="2062" name="AutoShape 14"/>
          <p:cNvSpPr>
            <a:spLocks noChangeArrowheads="1"/>
          </p:cNvSpPr>
          <p:nvPr/>
        </p:nvSpPr>
        <p:spPr bwMode="auto">
          <a:xfrm>
            <a:off x="609600" y="4032250"/>
            <a:ext cx="2362200" cy="768350"/>
          </a:xfrm>
          <a:prstGeom prst="wedgeRectCallout">
            <a:avLst>
              <a:gd name="adj1" fmla="val 74866"/>
              <a:gd name="adj2" fmla="val -19421"/>
            </a:avLst>
          </a:prstGeom>
          <a:solidFill>
            <a:srgbClr val="0099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 †m‡j±K…Z WvUv‡K wcÖ›U Kivi Rb¨</a:t>
            </a:r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5181600" y="4800600"/>
            <a:ext cx="2743200" cy="501650"/>
          </a:xfrm>
          <a:prstGeom prst="wedgeRectCallout">
            <a:avLst>
              <a:gd name="adj1" fmla="val -84954"/>
              <a:gd name="adj2" fmla="val -71204"/>
            </a:avLst>
          </a:prstGeom>
          <a:solidFill>
            <a:srgbClr val="0066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 WvUvi Ae¯’v †`Lvi Rb¨ </a:t>
            </a:r>
          </a:p>
        </p:txBody>
      </p:sp>
      <p:grpSp>
        <p:nvGrpSpPr>
          <p:cNvPr id="2067" name="Group 19"/>
          <p:cNvGrpSpPr>
            <a:grpSpLocks/>
          </p:cNvGrpSpPr>
          <p:nvPr/>
        </p:nvGrpSpPr>
        <p:grpSpPr bwMode="auto">
          <a:xfrm>
            <a:off x="609600" y="4979988"/>
            <a:ext cx="2789238" cy="1052512"/>
            <a:chOff x="1104" y="3225"/>
            <a:chExt cx="1037" cy="519"/>
          </a:xfrm>
        </p:grpSpPr>
        <p:sp>
          <p:nvSpPr>
            <p:cNvPr id="28689" name="AutoShape 16"/>
            <p:cNvSpPr>
              <a:spLocks/>
            </p:cNvSpPr>
            <p:nvPr/>
          </p:nvSpPr>
          <p:spPr bwMode="auto">
            <a:xfrm>
              <a:off x="1968" y="3225"/>
              <a:ext cx="173" cy="519"/>
            </a:xfrm>
            <a:prstGeom prst="leftBracket">
              <a:avLst>
                <a:gd name="adj" fmla="val 25000"/>
              </a:avLst>
            </a:prstGeom>
            <a:solidFill>
              <a:srgbClr val="66FF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342900" indent="-342900"/>
              <a:endParaRPr lang="en-US"/>
            </a:p>
          </p:txBody>
        </p:sp>
        <p:sp>
          <p:nvSpPr>
            <p:cNvPr id="28690" name="AutoShape 17"/>
            <p:cNvSpPr>
              <a:spLocks noChangeArrowheads="1"/>
            </p:cNvSpPr>
            <p:nvPr/>
          </p:nvSpPr>
          <p:spPr bwMode="auto">
            <a:xfrm>
              <a:off x="1104" y="3225"/>
              <a:ext cx="749" cy="346"/>
            </a:xfrm>
            <a:prstGeom prst="wedgeRectCallout">
              <a:avLst>
                <a:gd name="adj1" fmla="val 65333"/>
                <a:gd name="adj2" fmla="val 9028"/>
              </a:avLst>
            </a:prstGeom>
            <a:solidFill>
              <a:srgbClr val="66FF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/>
              <a:r>
                <a:rPr lang="en-US" sz="2000" b="1">
                  <a:latin typeface="SulekhaT" pitchFamily="2" charset="0"/>
                </a:rPr>
                <a:t> ci ci dvBj ‡Lvjvi ZvwjKv </a:t>
              </a:r>
            </a:p>
          </p:txBody>
        </p:sp>
      </p:grpSp>
      <p:sp>
        <p:nvSpPr>
          <p:cNvPr id="2066" name="AutoShape 18"/>
          <p:cNvSpPr>
            <a:spLocks noChangeArrowheads="1"/>
          </p:cNvSpPr>
          <p:nvPr/>
        </p:nvSpPr>
        <p:spPr bwMode="auto">
          <a:xfrm>
            <a:off x="5181600" y="5576888"/>
            <a:ext cx="2743200" cy="671512"/>
          </a:xfrm>
          <a:prstGeom prst="wedgeRectCallout">
            <a:avLst>
              <a:gd name="adj1" fmla="val -84898"/>
              <a:gd name="adj2" fmla="val 50236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G‡·j †cªvMÖvg †_‡K †ei nIqvi Rb¨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 autoUpdateAnimBg="0"/>
      <p:bldP spid="2053" grpId="0" animBg="1" autoUpdateAnimBg="0"/>
      <p:bldP spid="2054" grpId="0" animBg="1" autoUpdateAnimBg="0"/>
      <p:bldP spid="2055" grpId="0" animBg="1" autoUpdateAnimBg="0"/>
      <p:bldP spid="2056" grpId="0" animBg="1" autoUpdateAnimBg="0"/>
      <p:bldP spid="2057" grpId="0" animBg="1" autoUpdateAnimBg="0"/>
      <p:bldP spid="2058" grpId="0" animBg="1" autoUpdateAnimBg="0"/>
      <p:bldP spid="2059" grpId="0" animBg="1" autoUpdateAnimBg="0"/>
      <p:bldP spid="2060" grpId="0" animBg="1" autoUpdateAnimBg="0"/>
      <p:bldP spid="2061" grpId="0" animBg="1" autoUpdateAnimBg="0"/>
      <p:bldP spid="2062" grpId="0" animBg="1" autoUpdateAnimBg="0"/>
      <p:bldP spid="2063" grpId="0" animBg="1" autoUpdateAnimBg="0"/>
      <p:bldP spid="2066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2222" r="73332" b="31111"/>
          <a:stretch>
            <a:fillRect/>
          </a:stretch>
        </p:blipFill>
        <p:spPr bwMode="auto">
          <a:xfrm>
            <a:off x="2974975" y="1820863"/>
            <a:ext cx="23780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6" name="AutoShape 18"/>
          <p:cNvSpPr>
            <a:spLocks noChangeArrowheads="1"/>
          </p:cNvSpPr>
          <p:nvPr/>
        </p:nvSpPr>
        <p:spPr bwMode="auto">
          <a:xfrm>
            <a:off x="3276600" y="407988"/>
            <a:ext cx="2057400" cy="685800"/>
          </a:xfrm>
          <a:prstGeom prst="wedgeRectCallout">
            <a:avLst>
              <a:gd name="adj1" fmla="val -52931"/>
              <a:gd name="adj2" fmla="val 177315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US" sz="4000" b="1">
                <a:solidFill>
                  <a:srgbClr val="FF3300"/>
                </a:solidFill>
                <a:latin typeface="SulekhaT" pitchFamily="2" charset="0"/>
              </a:rPr>
              <a:t>GwWU †gby</a:t>
            </a:r>
            <a:endParaRPr lang="en-US" sz="4000">
              <a:solidFill>
                <a:srgbClr val="FF3300"/>
              </a:solidFill>
              <a:latin typeface="SulekhaT" pitchFamily="2" charset="0"/>
            </a:endParaRPr>
          </a:p>
        </p:txBody>
      </p:sp>
      <p:sp>
        <p:nvSpPr>
          <p:cNvPr id="2067" name="AutoShape 19"/>
          <p:cNvSpPr>
            <a:spLocks noChangeArrowheads="1"/>
          </p:cNvSpPr>
          <p:nvPr/>
        </p:nvSpPr>
        <p:spPr bwMode="auto">
          <a:xfrm>
            <a:off x="381000" y="1017588"/>
            <a:ext cx="2362200" cy="685800"/>
          </a:xfrm>
          <a:prstGeom prst="wedgeRectCallout">
            <a:avLst>
              <a:gd name="adj1" fmla="val 62366"/>
              <a:gd name="adj2" fmla="val 122222"/>
            </a:avLst>
          </a:prstGeom>
          <a:solidFill>
            <a:srgbClr val="00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/>
              <a:t>Delete </a:t>
            </a:r>
            <a:r>
              <a:rPr lang="en-US" sz="2000" b="1">
                <a:latin typeface="SulekhaT" pitchFamily="2" charset="0"/>
              </a:rPr>
              <a:t>WvUv‡K c~btivq</a:t>
            </a:r>
          </a:p>
          <a:p>
            <a:pPr marL="342900" indent="-342900" algn="ctr"/>
            <a:r>
              <a:rPr lang="en-US" sz="2000" b="1">
                <a:latin typeface="SulekhaT" pitchFamily="2" charset="0"/>
              </a:rPr>
              <a:t>¯’vcb Kiv|</a:t>
            </a:r>
          </a:p>
          <a:p>
            <a:pPr marL="342900" indent="-342900" algn="ctr"/>
            <a:endParaRPr lang="en-US" sz="2000" b="1">
              <a:latin typeface="SulekhaT" pitchFamily="2" charset="0"/>
            </a:endParaRPr>
          </a:p>
        </p:txBody>
      </p:sp>
      <p:sp>
        <p:nvSpPr>
          <p:cNvPr id="2068" name="AutoShape 20"/>
          <p:cNvSpPr>
            <a:spLocks noChangeArrowheads="1"/>
          </p:cNvSpPr>
          <p:nvPr/>
        </p:nvSpPr>
        <p:spPr bwMode="auto">
          <a:xfrm>
            <a:off x="5486400" y="1703388"/>
            <a:ext cx="3048000" cy="533400"/>
          </a:xfrm>
          <a:prstGeom prst="wedgeRectCallout">
            <a:avLst>
              <a:gd name="adj1" fmla="val -65259"/>
              <a:gd name="adj2" fmla="val 98514"/>
            </a:avLst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WvUv‡K c~btivq </a:t>
            </a:r>
            <a:r>
              <a:rPr lang="en-US" sz="2000" b="1"/>
              <a:t>Delete</a:t>
            </a:r>
            <a:r>
              <a:rPr lang="en-US" sz="2000" b="1">
                <a:latin typeface="SulekhaT" pitchFamily="2" charset="0"/>
              </a:rPr>
              <a:t> Kiv| </a:t>
            </a:r>
            <a:r>
              <a:rPr lang="en-US" sz="2000" b="1"/>
              <a:t> </a:t>
            </a:r>
          </a:p>
        </p:txBody>
      </p:sp>
      <p:sp>
        <p:nvSpPr>
          <p:cNvPr id="2069" name="AutoShape 21"/>
          <p:cNvSpPr>
            <a:spLocks noChangeArrowheads="1"/>
          </p:cNvSpPr>
          <p:nvPr/>
        </p:nvSpPr>
        <p:spPr bwMode="auto">
          <a:xfrm>
            <a:off x="381000" y="1931988"/>
            <a:ext cx="2362200" cy="528637"/>
          </a:xfrm>
          <a:prstGeom prst="wedgeRectCallout">
            <a:avLst>
              <a:gd name="adj1" fmla="val 64315"/>
              <a:gd name="adj2" fmla="val 102551"/>
            </a:avLst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/>
              <a:t>Select </a:t>
            </a:r>
            <a:r>
              <a:rPr lang="en-US" sz="2000" b="1">
                <a:latin typeface="SulekhaT" pitchFamily="2" charset="0"/>
              </a:rPr>
              <a:t>WvUv‡K ev` †`q| </a:t>
            </a:r>
            <a:r>
              <a:rPr lang="en-US" sz="2000" b="1"/>
              <a:t> </a:t>
            </a:r>
          </a:p>
        </p:txBody>
      </p:sp>
      <p:sp>
        <p:nvSpPr>
          <p:cNvPr id="2070" name="AutoShape 22"/>
          <p:cNvSpPr>
            <a:spLocks noChangeArrowheads="1"/>
          </p:cNvSpPr>
          <p:nvPr/>
        </p:nvSpPr>
        <p:spPr bwMode="auto">
          <a:xfrm>
            <a:off x="381000" y="2617788"/>
            <a:ext cx="2362200" cy="685800"/>
          </a:xfrm>
          <a:prstGeom prst="wedgeRectCallout">
            <a:avLst>
              <a:gd name="adj1" fmla="val 62162"/>
              <a:gd name="adj2" fmla="val 5324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/>
              <a:t>Select </a:t>
            </a:r>
            <a:r>
              <a:rPr lang="en-US" sz="2000" b="1">
                <a:latin typeface="SulekhaT" pitchFamily="2" charset="0"/>
              </a:rPr>
              <a:t>WvUv‡K Kwc Kivi Rb¨ </a:t>
            </a:r>
            <a:r>
              <a:rPr lang="en-US" sz="2000" b="1"/>
              <a:t> </a:t>
            </a:r>
          </a:p>
        </p:txBody>
      </p:sp>
      <p:sp>
        <p:nvSpPr>
          <p:cNvPr id="2071" name="AutoShape 23"/>
          <p:cNvSpPr>
            <a:spLocks noChangeArrowheads="1"/>
          </p:cNvSpPr>
          <p:nvPr/>
        </p:nvSpPr>
        <p:spPr bwMode="auto">
          <a:xfrm>
            <a:off x="5443538" y="2617788"/>
            <a:ext cx="3090862" cy="574675"/>
          </a:xfrm>
          <a:prstGeom prst="wedgeRectCallout">
            <a:avLst>
              <a:gd name="adj1" fmla="val -103005"/>
              <a:gd name="adj2" fmla="val 63537"/>
            </a:avLst>
          </a:pr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/>
              <a:t>Copy </a:t>
            </a:r>
            <a:r>
              <a:rPr lang="en-US" sz="2000" b="1">
                <a:latin typeface="SulekhaT" pitchFamily="2" charset="0"/>
              </a:rPr>
              <a:t>WvUv‡K wba©vwiZ ¯’v‡b ¯’vcb Kiv| </a:t>
            </a:r>
            <a:r>
              <a:rPr lang="en-US" sz="2000" b="1"/>
              <a:t> </a:t>
            </a:r>
          </a:p>
        </p:txBody>
      </p:sp>
      <p:sp>
        <p:nvSpPr>
          <p:cNvPr id="2072" name="AutoShape 24"/>
          <p:cNvSpPr>
            <a:spLocks noChangeArrowheads="1"/>
          </p:cNvSpPr>
          <p:nvPr/>
        </p:nvSpPr>
        <p:spPr bwMode="auto">
          <a:xfrm>
            <a:off x="5443538" y="3379788"/>
            <a:ext cx="3090862" cy="609600"/>
          </a:xfrm>
          <a:prstGeom prst="wedgeRectCallout">
            <a:avLst>
              <a:gd name="adj1" fmla="val -107935"/>
              <a:gd name="adj2" fmla="val 45574"/>
            </a:avLst>
          </a:prstGeom>
          <a:solidFill>
            <a:srgbClr val="FF66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wba©vwiZ WvUv‡K µgvbyhvqx ¯’vcb Kiv| </a:t>
            </a:r>
            <a:r>
              <a:rPr lang="en-US" sz="2000" b="1"/>
              <a:t> </a:t>
            </a:r>
          </a:p>
        </p:txBody>
      </p:sp>
      <p:sp>
        <p:nvSpPr>
          <p:cNvPr id="2073" name="AutoShape 25"/>
          <p:cNvSpPr>
            <a:spLocks noChangeArrowheads="1"/>
          </p:cNvSpPr>
          <p:nvPr/>
        </p:nvSpPr>
        <p:spPr bwMode="auto">
          <a:xfrm>
            <a:off x="381000" y="3455988"/>
            <a:ext cx="2362200" cy="685800"/>
          </a:xfrm>
          <a:prstGeom prst="wedgeRectCallout">
            <a:avLst>
              <a:gd name="adj1" fmla="val 74194"/>
              <a:gd name="adj2" fmla="val 62037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/>
              <a:t>Select </a:t>
            </a:r>
            <a:r>
              <a:rPr lang="en-US" sz="2000" b="1">
                <a:latin typeface="SulekhaT" pitchFamily="2" charset="0"/>
              </a:rPr>
              <a:t>WvUv‡K wWwjU Kiv </a:t>
            </a:r>
            <a:r>
              <a:rPr lang="en-US" sz="2000" b="1"/>
              <a:t> </a:t>
            </a:r>
          </a:p>
        </p:txBody>
      </p:sp>
      <p:sp>
        <p:nvSpPr>
          <p:cNvPr id="2074" name="AutoShape 26"/>
          <p:cNvSpPr>
            <a:spLocks noChangeArrowheads="1"/>
          </p:cNvSpPr>
          <p:nvPr/>
        </p:nvSpPr>
        <p:spPr bwMode="auto">
          <a:xfrm>
            <a:off x="5443538" y="4106863"/>
            <a:ext cx="3090862" cy="457200"/>
          </a:xfrm>
          <a:prstGeom prst="wedgeRectCallout">
            <a:avLst>
              <a:gd name="adj1" fmla="val -96481"/>
              <a:gd name="adj2" fmla="val 24653"/>
            </a:avLst>
          </a:prstGeom>
          <a:solidFill>
            <a:srgbClr val="FFCC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/>
              <a:t>Select </a:t>
            </a:r>
            <a:r>
              <a:rPr lang="en-US" sz="2000" b="1">
                <a:latin typeface="SulekhaT" pitchFamily="2" charset="0"/>
              </a:rPr>
              <a:t>WvUv‡K wWwjU Kiv </a:t>
            </a:r>
            <a:r>
              <a:rPr lang="en-US" sz="2000" b="1"/>
              <a:t> </a:t>
            </a:r>
          </a:p>
        </p:txBody>
      </p:sp>
      <p:sp>
        <p:nvSpPr>
          <p:cNvPr id="2075" name="AutoShape 27"/>
          <p:cNvSpPr>
            <a:spLocks noChangeArrowheads="1"/>
          </p:cNvSpPr>
          <p:nvPr/>
        </p:nvSpPr>
        <p:spPr bwMode="auto">
          <a:xfrm>
            <a:off x="381000" y="4370388"/>
            <a:ext cx="2362200" cy="533400"/>
          </a:xfrm>
          <a:prstGeom prst="wedgeRectCallout">
            <a:avLst>
              <a:gd name="adj1" fmla="val 70296"/>
              <a:gd name="adj2" fmla="val 6546"/>
            </a:avLst>
          </a:prstGeom>
          <a:solidFill>
            <a:srgbClr val="FF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eZ©gvb mxU‡K wWwjU Kiv </a:t>
            </a:r>
            <a:r>
              <a:rPr lang="en-US" sz="2000" b="1"/>
              <a:t> </a:t>
            </a:r>
          </a:p>
        </p:txBody>
      </p:sp>
      <p:sp>
        <p:nvSpPr>
          <p:cNvPr id="2076" name="AutoShape 28"/>
          <p:cNvSpPr>
            <a:spLocks noChangeArrowheads="1"/>
          </p:cNvSpPr>
          <p:nvPr/>
        </p:nvSpPr>
        <p:spPr bwMode="auto">
          <a:xfrm>
            <a:off x="5486400" y="4746625"/>
            <a:ext cx="3048000" cy="614363"/>
          </a:xfrm>
          <a:prstGeom prst="wedgeRectCallout">
            <a:avLst>
              <a:gd name="adj1" fmla="val -63125"/>
              <a:gd name="adj2" fmla="val -24162"/>
            </a:avLst>
          </a:prstGeom>
          <a:solidFill>
            <a:srgbClr val="FF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/>
              <a:t>Sheet </a:t>
            </a:r>
            <a:r>
              <a:rPr lang="en-US" sz="2000" b="1">
                <a:latin typeface="SulekhaT" pitchFamily="2" charset="0"/>
              </a:rPr>
              <a:t>‡K  Ab¨Î miv‡bv / Kwc Kiv </a:t>
            </a:r>
            <a:r>
              <a:rPr lang="en-US" sz="2000" b="1"/>
              <a:t> </a:t>
            </a:r>
          </a:p>
        </p:txBody>
      </p:sp>
      <p:sp>
        <p:nvSpPr>
          <p:cNvPr id="2077" name="AutoShape 29"/>
          <p:cNvSpPr>
            <a:spLocks noChangeArrowheads="1"/>
          </p:cNvSpPr>
          <p:nvPr/>
        </p:nvSpPr>
        <p:spPr bwMode="auto">
          <a:xfrm>
            <a:off x="5486400" y="5665788"/>
            <a:ext cx="3048000" cy="533400"/>
          </a:xfrm>
          <a:prstGeom prst="wedgeRectCallout">
            <a:avLst>
              <a:gd name="adj1" fmla="val -62708"/>
              <a:gd name="adj2" fmla="val -130653"/>
            </a:avLst>
          </a:prstGeom>
          <a:solidFill>
            <a:srgbClr val="FF66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wba©vwiZ WvUv‡K Luy‡R †ei Kiv| </a:t>
            </a:r>
            <a:r>
              <a:rPr lang="en-US" sz="2000" b="1"/>
              <a:t> </a:t>
            </a:r>
          </a:p>
        </p:txBody>
      </p:sp>
      <p:sp>
        <p:nvSpPr>
          <p:cNvPr id="2078" name="AutoShape 30"/>
          <p:cNvSpPr>
            <a:spLocks noChangeArrowheads="1"/>
          </p:cNvSpPr>
          <p:nvPr/>
        </p:nvSpPr>
        <p:spPr bwMode="auto">
          <a:xfrm>
            <a:off x="381000" y="5056188"/>
            <a:ext cx="2362200" cy="609600"/>
          </a:xfrm>
          <a:prstGeom prst="wedgeRectCallout">
            <a:avLst>
              <a:gd name="adj1" fmla="val 73792"/>
              <a:gd name="adj2" fmla="val 16407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wba©vwiZ WvUv‡K cÖwZ¯’vcb Kiv| </a:t>
            </a:r>
            <a:r>
              <a:rPr lang="en-US" sz="2000" b="1"/>
              <a:t> </a:t>
            </a:r>
          </a:p>
        </p:txBody>
      </p:sp>
      <p:sp>
        <p:nvSpPr>
          <p:cNvPr id="2079" name="AutoShape 31"/>
          <p:cNvSpPr>
            <a:spLocks noChangeArrowheads="1"/>
          </p:cNvSpPr>
          <p:nvPr/>
        </p:nvSpPr>
        <p:spPr bwMode="auto">
          <a:xfrm>
            <a:off x="381000" y="5843588"/>
            <a:ext cx="2362200" cy="660400"/>
          </a:xfrm>
          <a:prstGeom prst="wedgeRectCallout">
            <a:avLst>
              <a:gd name="adj1" fmla="val 71574"/>
              <a:gd name="adj2" fmla="val -75481"/>
            </a:avLst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/>
            <a:r>
              <a:rPr lang="en-US" sz="2000" b="1">
                <a:latin typeface="SulekhaT" pitchFamily="2" charset="0"/>
              </a:rPr>
              <a:t>wbw`©ó ‡m‡j hvIqvi Rb¨| </a:t>
            </a:r>
            <a:r>
              <a:rPr lang="en-US" sz="2000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54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6" grpId="0" animBg="1" autoUpdateAnimBg="0"/>
      <p:bldP spid="2066" grpId="1" animBg="1"/>
      <p:bldP spid="2067" grpId="0" animBg="1" autoUpdateAnimBg="0"/>
      <p:bldP spid="2067" grpId="1" animBg="1"/>
      <p:bldP spid="2068" grpId="0" animBg="1" autoUpdateAnimBg="0"/>
      <p:bldP spid="2069" grpId="0" animBg="1" autoUpdateAnimBg="0"/>
      <p:bldP spid="2070" grpId="0" animBg="1" autoUpdateAnimBg="0"/>
      <p:bldP spid="2071" grpId="0" animBg="1" autoUpdateAnimBg="0"/>
      <p:bldP spid="2072" grpId="0" animBg="1" autoUpdateAnimBg="0"/>
      <p:bldP spid="2073" grpId="0" animBg="1" autoUpdateAnimBg="0"/>
      <p:bldP spid="2074" grpId="0" animBg="1" autoUpdateAnimBg="0"/>
      <p:bldP spid="2075" grpId="0" animBg="1" autoUpdateAnimBg="0"/>
      <p:bldP spid="2076" grpId="0" animBg="1" autoUpdateAnimBg="0"/>
      <p:bldP spid="2077" grpId="0" animBg="1" autoUpdateAnimBg="0"/>
      <p:bldP spid="2078" grpId="0" animBg="1" autoUpdateAnimBg="0"/>
      <p:bldP spid="207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rticle-new_ehow_images_a06_92_co_role-information-technology-teacher-education-800x800.jpg"/>
          <p:cNvPicPr>
            <a:picLocks noChangeAspect="1"/>
          </p:cNvPicPr>
          <p:nvPr/>
        </p:nvPicPr>
        <p:blipFill>
          <a:blip r:embed="rId2">
            <a:lum bright="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1100138"/>
            <a:ext cx="5715000" cy="52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43200" y="1600200"/>
            <a:ext cx="335280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u="sng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একক কাজ</a:t>
            </a:r>
            <a:endParaRPr lang="en-US" sz="5400" b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200400"/>
            <a:ext cx="8382000" cy="838200"/>
          </a:xfrm>
          <a:prstGeom prst="rect">
            <a:avLst/>
          </a:prstGeom>
        </p:spPr>
        <p:txBody>
          <a:bodyPr/>
          <a:lstStyle/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sz="48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এম</a:t>
            </a:r>
            <a:r>
              <a:rPr lang="en-US" sz="4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এস</a:t>
            </a:r>
            <a:r>
              <a:rPr lang="en-US" sz="4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এক্সেল</a:t>
            </a:r>
            <a:r>
              <a:rPr lang="en-US" sz="4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কি</a:t>
            </a:r>
            <a:r>
              <a:rPr lang="en-US" sz="4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48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?</a:t>
            </a:r>
          </a:p>
          <a:p>
            <a:pPr marL="241300" indent="-241300" defTabSz="642938" eaLnBrk="1" hangingPunct="1">
              <a:spcBef>
                <a:spcPct val="20000"/>
              </a:spcBef>
              <a:defRPr/>
            </a:pPr>
            <a:endParaRPr lang="bn-BD" sz="4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 typeface="Wingdings 3" pitchFamily="18" charset="2"/>
              <a:buNone/>
              <a:defRPr/>
            </a:pPr>
            <a:endParaRPr lang="en-US" sz="4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 typeface="Wingdings 3" pitchFamily="18" charset="2"/>
              <a:buNone/>
              <a:defRPr/>
            </a:pPr>
            <a:endParaRPr lang="en-US" sz="4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en-US" sz="4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 typeface="Wingdings 3" pitchFamily="18" charset="2"/>
              <a:buNone/>
              <a:defRPr/>
            </a:pPr>
            <a:endParaRPr lang="en-US" sz="48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oup_Study_by_gtwotee.jpg"/>
          <p:cNvPicPr>
            <a:picLocks noChangeAspect="1"/>
          </p:cNvPicPr>
          <p:nvPr/>
        </p:nvPicPr>
        <p:blipFill>
          <a:blip r:embed="rId2">
            <a:lum bright="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09663"/>
            <a:ext cx="6888163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2486025"/>
            <a:ext cx="8458200" cy="838200"/>
          </a:xfrm>
          <a:prstGeom prst="rect">
            <a:avLst/>
          </a:prstGeom>
        </p:spPr>
        <p:txBody>
          <a:bodyPr/>
          <a:lstStyle/>
          <a:p>
            <a:pPr marL="241300" indent="-241300" defTabSz="642938">
              <a:spcBef>
                <a:spcPct val="20000"/>
              </a:spcBef>
              <a:buFontTx/>
              <a:buChar char="•"/>
              <a:defRPr/>
            </a:pP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এম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এস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এক্সেল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দিয়ে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কি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কি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কাজ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যায়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লিখ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bn-BD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bn-BD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bn-BD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bn-BD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bn-BD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 typeface="Wingdings 3" pitchFamily="18" charset="2"/>
              <a:buNone/>
              <a:defRPr/>
            </a:pPr>
            <a:endParaRPr lang="en-US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 typeface="Wingdings 3" pitchFamily="18" charset="2"/>
              <a:buNone/>
              <a:defRPr/>
            </a:pPr>
            <a:endParaRPr lang="en-US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en-US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 typeface="Wingdings 3" pitchFamily="18" charset="2"/>
              <a:buNone/>
              <a:defRPr/>
            </a:pPr>
            <a:endParaRPr lang="en-US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1981200"/>
            <a:ext cx="335280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“ক” দল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9400" y="1134070"/>
            <a:ext cx="335280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u="sng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দলীয় কাজ</a:t>
            </a:r>
            <a:endParaRPr lang="en-US" sz="5400" b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4343400"/>
            <a:ext cx="8458200" cy="838200"/>
          </a:xfrm>
          <a:prstGeom prst="rect">
            <a:avLst/>
          </a:prstGeom>
        </p:spPr>
        <p:txBody>
          <a:bodyPr/>
          <a:lstStyle/>
          <a:p>
            <a:pPr marL="241300" indent="-241300" defTabSz="642938">
              <a:spcBef>
                <a:spcPct val="20000"/>
              </a:spcBef>
              <a:buFontTx/>
              <a:buChar char="•"/>
              <a:defRPr/>
            </a:pP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এম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এস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এক্সেলের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৫টি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বৈশিষ্ট্য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লিখ</a:t>
            </a:r>
            <a:r>
              <a:rPr lang="en-US" sz="4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bn-BD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bn-BD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bn-BD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bn-BD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bn-BD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 typeface="Wingdings 3" pitchFamily="18" charset="2"/>
              <a:buNone/>
              <a:defRPr/>
            </a:pPr>
            <a:endParaRPr lang="en-US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 typeface="Wingdings 3" pitchFamily="18" charset="2"/>
              <a:buNone/>
              <a:defRPr/>
            </a:pPr>
            <a:endParaRPr lang="en-US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Tx/>
              <a:buChar char="•"/>
              <a:defRPr/>
            </a:pPr>
            <a:endParaRPr lang="en-US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eaLnBrk="1" hangingPunct="1">
              <a:spcBef>
                <a:spcPct val="20000"/>
              </a:spcBef>
              <a:buFont typeface="Wingdings 3" pitchFamily="18" charset="2"/>
              <a:buNone/>
              <a:defRPr/>
            </a:pPr>
            <a:endParaRPr lang="en-US" sz="40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724870"/>
            <a:ext cx="335280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“</a:t>
            </a:r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খ</a:t>
            </a:r>
            <a:r>
              <a:rPr lang="bn-BD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” দল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ock-photo-10163949-group-stud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364" y="1064452"/>
            <a:ext cx="3619500" cy="316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3810000"/>
            <a:ext cx="8443913" cy="2249488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bn-BD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sym typeface="Wingdings" pitchFamily="2" charset="2"/>
              </a:rPr>
              <a:t></a:t>
            </a:r>
            <a:r>
              <a:rPr lang="bn-BD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এম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এস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এক্সেল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কি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।</a:t>
            </a:r>
            <a:endParaRPr lang="en-US" sz="40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  <a:sym typeface="Wingdings" pitchFamily="2" charset="2"/>
            </a:endParaRPr>
          </a:p>
          <a:p>
            <a:pPr marL="342900" indent="-34290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bn-BD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sym typeface="Wingdings" pitchFamily="2" charset="2"/>
              </a:rPr>
              <a:t></a:t>
            </a:r>
            <a:r>
              <a:rPr lang="bn-BD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এম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এস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এক্সেল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কিভাবে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চালু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করা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যায়</a:t>
            </a:r>
            <a:r>
              <a:rPr lang="bn-BD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।</a:t>
            </a:r>
          </a:p>
          <a:p>
            <a:pPr marL="342900" indent="-342900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Wingdings"/>
              <a:buChar char="þ"/>
              <a:defRPr/>
            </a:pPr>
            <a:r>
              <a:rPr lang="bn-BD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এম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এস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এক্সেলের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বৈশিষ্ট্য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কাজ</a:t>
            </a:r>
            <a:r>
              <a:rPr lang="bn-BD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।</a:t>
            </a:r>
            <a:endParaRPr lang="bn-BD" sz="40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  <a:sym typeface="Wingdings" pitchFamily="2" charset="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67200" y="228600"/>
            <a:ext cx="3124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9900"/>
            </a:outerShdw>
          </a:effectLst>
        </p:spPr>
        <p:txBody>
          <a:bodyPr lIns="64310" tIns="32155" rIns="64310" bIns="32155"/>
          <a:lstStyle/>
          <a:p>
            <a:pPr defTabSz="642938">
              <a:defRPr/>
            </a:pPr>
            <a:r>
              <a:rPr lang="bn-BD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পাঠ মূল্যায়ন</a:t>
            </a: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2438400"/>
            <a:ext cx="4648200" cy="5969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bn-BD" sz="40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sym typeface="Wingdings" pitchFamily="2" charset="2"/>
              </a:rPr>
              <a:t></a:t>
            </a:r>
            <a:r>
              <a:rPr lang="bn-BD" sz="40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আমরা কি কি শিখলাম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me-icon.jpg"/>
          <p:cNvPicPr>
            <a:picLocks noChangeAspect="1"/>
          </p:cNvPicPr>
          <p:nvPr/>
        </p:nvPicPr>
        <p:blipFill>
          <a:blip r:embed="rId2">
            <a:lum bright="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66800"/>
            <a:ext cx="6781800" cy="542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00400" y="1143000"/>
            <a:ext cx="3090399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u="sng" dirty="0">
                <a:ln w="11430"/>
                <a:solidFill>
                  <a:srgbClr val="00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বাড়ির কাজ</a:t>
            </a:r>
            <a:endParaRPr lang="en-US" sz="5400" b="1" u="sng" dirty="0">
              <a:ln w="11430"/>
              <a:solidFill>
                <a:srgbClr val="00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2819400"/>
            <a:ext cx="8991600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ব্যবসা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বাণিজ্য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হিসাব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নিকাশের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ক্ষেত্রে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এম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এস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এক্সেলের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গুরুত্ব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বর্ণনা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কর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। </a:t>
            </a:r>
            <a:endParaRPr lang="bn-BD" sz="4800" b="1" dirty="0">
              <a:solidFill>
                <a:schemeClr val="tx1">
                  <a:lumMod val="95000"/>
                  <a:lumOff val="5000"/>
                </a:schemeClr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800" y="1178785"/>
            <a:ext cx="5029199" cy="5153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TCkhul.ICTB-23.C1.ID-03-তথ্য প্রযুক্ত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হার্ডওয়্যার পরিচিতি</Template>
  <TotalTime>238</TotalTime>
  <Words>440</Words>
  <Application>Microsoft Office PowerPoint</Application>
  <PresentationFormat>On-screen Show (4:3)</PresentationFormat>
  <Paragraphs>116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TTCkhul.ICTB-23.C1.ID-03-তথ্য প্রযুক্তি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নওয়াবেঁকী মহাবিদ্যালয়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এক্সেল উইন্ডো ও মেনু পরিচিতি</dc:title>
  <dc:subject>তথ্য ও যোগাযোগ প্রযুক্তি</dc:subject>
  <dc:creator>মোঃ মঞ্জুর-ই-এলাহী</dc:creator>
  <cp:lastModifiedBy>Md.Manjur-E-Elahee</cp:lastModifiedBy>
  <cp:revision>60</cp:revision>
  <cp:lastPrinted>1601-01-01T00:00:00Z</cp:lastPrinted>
  <dcterms:created xsi:type="dcterms:W3CDTF">2003-04-21T14:52:17Z</dcterms:created>
  <dcterms:modified xsi:type="dcterms:W3CDTF">2013-07-01T14:55:17Z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